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12188825"/>
  <p:notesSz cx="6858000" cy="9144000"/>
  <p:embeddedFontLst>
    <p:embeddedFont>
      <p:font typeface="Corbel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839">
          <p15:clr>
            <a:srgbClr val="A4A3A4"/>
          </p15:clr>
        </p15:guide>
        <p15:guide id="2" orient="horz" pos="2205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4" roundtripDataSignature="AMtx7mg4csOnbmGCAf6BSzcag6aNDl3cn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39"/>
        <p:guide pos="2205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rbel-regular.fntdata"/><Relationship Id="rId11" Type="http://schemas.openxmlformats.org/officeDocument/2006/relationships/slide" Target="slides/slide6.xml"/><Relationship Id="rId22" Type="http://schemas.openxmlformats.org/officeDocument/2006/relationships/font" Target="fonts/Corbel-italic.fntdata"/><Relationship Id="rId10" Type="http://schemas.openxmlformats.org/officeDocument/2006/relationships/slide" Target="slides/slide5.xml"/><Relationship Id="rId21" Type="http://schemas.openxmlformats.org/officeDocument/2006/relationships/font" Target="fonts/Corbel-bold.fntdata"/><Relationship Id="rId13" Type="http://schemas.openxmlformats.org/officeDocument/2006/relationships/slide" Target="slides/slide8.xml"/><Relationship Id="rId24" Type="http://customschemas.google.com/relationships/presentationmetadata" Target="metadata"/><Relationship Id="rId12" Type="http://schemas.openxmlformats.org/officeDocument/2006/relationships/slide" Target="slides/slide7.xml"/><Relationship Id="rId23" Type="http://schemas.openxmlformats.org/officeDocument/2006/relationships/font" Target="fonts/Corbel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3" name="Google Shape;83;p1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4" name="Google Shape;174;p7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9" name="Google Shape;189;p8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b16fe1ab3b_2_16:notes"/>
          <p:cNvSpPr/>
          <p:nvPr>
            <p:ph idx="2" type="sldImg"/>
          </p:nvPr>
        </p:nvSpPr>
        <p:spPr>
          <a:xfrm>
            <a:off x="382588" y="685800"/>
            <a:ext cx="6092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b16fe1ab3b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b16fe1ab3b_2_1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b16fe1ab3b_2_27:notes"/>
          <p:cNvSpPr/>
          <p:nvPr>
            <p:ph idx="2" type="sldImg"/>
          </p:nvPr>
        </p:nvSpPr>
        <p:spPr>
          <a:xfrm>
            <a:off x="382588" y="685800"/>
            <a:ext cx="6092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b16fe1ab3b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b16fe1ab3b_2_2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5" name="Google Shape;215;p9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b1468c3dfd_1_0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gb1468c3df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6" name="Google Shape;96;gb1468c3dfd_1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b17222caaa_1_0:notes"/>
          <p:cNvSpPr/>
          <p:nvPr>
            <p:ph idx="2" type="sldImg"/>
          </p:nvPr>
        </p:nvSpPr>
        <p:spPr>
          <a:xfrm>
            <a:off x="382588" y="685800"/>
            <a:ext cx="6092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b17222caa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gb17222caaa_1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b16fe1ab3b_2_42:notes"/>
          <p:cNvSpPr/>
          <p:nvPr>
            <p:ph idx="2" type="sldImg"/>
          </p:nvPr>
        </p:nvSpPr>
        <p:spPr>
          <a:xfrm>
            <a:off x="382588" y="685800"/>
            <a:ext cx="6092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b16fe1ab3b_2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b16fe1ab3b_2_4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2" name="Google Shape;142;p3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b16fe1ab3b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0" name="Google Shape;150;gb16fe1ab3b_1_2:notes"/>
          <p:cNvSpPr/>
          <p:nvPr>
            <p:ph idx="2" type="sldImg"/>
          </p:nvPr>
        </p:nvSpPr>
        <p:spPr>
          <a:xfrm>
            <a:off x="382588" y="685800"/>
            <a:ext cx="6092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b16fe1ab3b_2_34:notes"/>
          <p:cNvSpPr/>
          <p:nvPr>
            <p:ph idx="2" type="sldImg"/>
          </p:nvPr>
        </p:nvSpPr>
        <p:spPr>
          <a:xfrm>
            <a:off x="382588" y="685800"/>
            <a:ext cx="6092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b16fe1ab3b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gb16fe1ab3b_2_3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7" name="Google Shape;167;p5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幻灯片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/>
          <p:nvPr>
            <p:ph type="ctrTitle"/>
          </p:nvPr>
        </p:nvSpPr>
        <p:spPr>
          <a:xfrm>
            <a:off x="1065214" y="1828800"/>
            <a:ext cx="8229600" cy="2895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Microsoft Yahei"/>
              <a:buNone/>
              <a:defRPr sz="6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4"/>
          <p:cNvSpPr txBox="1"/>
          <p:nvPr>
            <p:ph idx="1" type="subTitle"/>
          </p:nvPr>
        </p:nvSpPr>
        <p:spPr>
          <a:xfrm>
            <a:off x="1065213" y="4800600"/>
            <a:ext cx="8229600" cy="12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cap="none">
                <a:solidFill>
                  <a:schemeClr val="accent1"/>
                </a:solidFill>
              </a:defRPr>
            </a:lvl1pPr>
            <a:lvl2pPr lvl="1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竖排文本" type="vertTx">
  <p:cSld name="VERTICAL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3"/>
          <p:cNvSpPr txBox="1"/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3"/>
          <p:cNvSpPr txBox="1"/>
          <p:nvPr>
            <p:ph idx="1" type="body"/>
          </p:nvPr>
        </p:nvSpPr>
        <p:spPr>
          <a:xfrm rot="5400000">
            <a:off x="4032208" y="-604796"/>
            <a:ext cx="4114801" cy="91343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23"/>
          <p:cNvSpPr txBox="1"/>
          <p:nvPr>
            <p:ph idx="10" type="dt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3"/>
          <p:cNvSpPr txBox="1"/>
          <p:nvPr>
            <p:ph idx="11" type="ftr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3"/>
          <p:cNvSpPr txBox="1"/>
          <p:nvPr>
            <p:ph idx="12" type="sldNum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垂直排列标题与文本" type="vertTitleAndTx">
  <p:cSld name="VERTICAL_TITLE_AND_VERTICAL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4"/>
          <p:cNvSpPr txBox="1"/>
          <p:nvPr>
            <p:ph type="title"/>
          </p:nvPr>
        </p:nvSpPr>
        <p:spPr>
          <a:xfrm rot="5400000">
            <a:off x="7085013" y="2438401"/>
            <a:ext cx="5638800" cy="15240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4"/>
          <p:cNvSpPr txBox="1"/>
          <p:nvPr>
            <p:ph idx="1" type="body"/>
          </p:nvPr>
        </p:nvSpPr>
        <p:spPr>
          <a:xfrm rot="5400000">
            <a:off x="2398711" y="-495298"/>
            <a:ext cx="5638800" cy="7391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24"/>
          <p:cNvSpPr txBox="1"/>
          <p:nvPr>
            <p:ph idx="10" type="dt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4"/>
          <p:cNvSpPr txBox="1"/>
          <p:nvPr>
            <p:ph idx="11" type="ftr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4"/>
          <p:cNvSpPr txBox="1"/>
          <p:nvPr>
            <p:ph idx="12" type="sldNum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内容" type="obj">
  <p:cSld name="OBJEC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5"/>
          <p:cNvSpPr txBox="1"/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icrosoft Yahei"/>
              <a:buNone/>
              <a:defRPr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5"/>
          <p:cNvSpPr txBox="1"/>
          <p:nvPr>
            <p:ph idx="1" type="body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Char char="•"/>
              <a:defRPr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indent="-355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•"/>
              <a:defRPr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indent="-3302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1" name="Google Shape;21;p15"/>
          <p:cNvSpPr txBox="1"/>
          <p:nvPr>
            <p:ph idx="10" type="dt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5"/>
          <p:cNvSpPr txBox="1"/>
          <p:nvPr>
            <p:ph idx="11" type="ftr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5"/>
          <p:cNvSpPr txBox="1"/>
          <p:nvPr>
            <p:ph idx="12" type="sldNum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两栏内容" type="twoObj">
  <p:cSld name="TWO_OBJECT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6"/>
          <p:cNvSpPr txBox="1"/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icrosoft Yahei"/>
              <a:buNone/>
              <a:defRPr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6"/>
          <p:cNvSpPr txBox="1"/>
          <p:nvPr>
            <p:ph idx="1" type="body"/>
          </p:nvPr>
        </p:nvSpPr>
        <p:spPr>
          <a:xfrm>
            <a:off x="1504781" y="1905001"/>
            <a:ext cx="44195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Char char="•"/>
              <a:defRPr sz="2400"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indent="-355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•"/>
              <a:defRPr sz="2000"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indent="-3302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27" name="Google Shape;27;p16"/>
          <p:cNvSpPr txBox="1"/>
          <p:nvPr>
            <p:ph idx="2" type="body"/>
          </p:nvPr>
        </p:nvSpPr>
        <p:spPr>
          <a:xfrm>
            <a:off x="6229183" y="1905001"/>
            <a:ext cx="44196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Char char="•"/>
              <a:defRPr sz="2400"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indent="-355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•"/>
              <a:defRPr sz="2000"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indent="-3302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28" name="Google Shape;28;p16"/>
          <p:cNvSpPr txBox="1"/>
          <p:nvPr>
            <p:ph idx="10" type="dt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6"/>
          <p:cNvSpPr txBox="1"/>
          <p:nvPr>
            <p:ph idx="11" type="ftr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6"/>
          <p:cNvSpPr txBox="1"/>
          <p:nvPr>
            <p:ph idx="12" type="sldNum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较" type="twoTxTwoObj">
  <p:cSld name="TWO_OBJECTS_WITH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7"/>
          <p:cNvSpPr txBox="1"/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icrosoft Yahe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7"/>
          <p:cNvSpPr txBox="1"/>
          <p:nvPr>
            <p:ph idx="1" type="body"/>
          </p:nvPr>
        </p:nvSpPr>
        <p:spPr>
          <a:xfrm>
            <a:off x="1522411" y="1905000"/>
            <a:ext cx="4416552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20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34" name="Google Shape;34;p17"/>
          <p:cNvSpPr txBox="1"/>
          <p:nvPr>
            <p:ph idx="2" type="body"/>
          </p:nvPr>
        </p:nvSpPr>
        <p:spPr>
          <a:xfrm>
            <a:off x="1522411" y="2743201"/>
            <a:ext cx="4416552" cy="3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•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35" name="Google Shape;35;p17"/>
          <p:cNvSpPr txBox="1"/>
          <p:nvPr>
            <p:ph idx="3" type="body"/>
          </p:nvPr>
        </p:nvSpPr>
        <p:spPr>
          <a:xfrm>
            <a:off x="6249861" y="1905000"/>
            <a:ext cx="4416552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20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36" name="Google Shape;36;p17"/>
          <p:cNvSpPr txBox="1"/>
          <p:nvPr>
            <p:ph idx="4" type="body"/>
          </p:nvPr>
        </p:nvSpPr>
        <p:spPr>
          <a:xfrm>
            <a:off x="6249861" y="2743201"/>
            <a:ext cx="4416552" cy="3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•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37" name="Google Shape;37;p17"/>
          <p:cNvSpPr txBox="1"/>
          <p:nvPr>
            <p:ph idx="10" type="dt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1" type="ftr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2" type="sldNum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仅标题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8"/>
          <p:cNvSpPr txBox="1"/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8"/>
          <p:cNvSpPr txBox="1"/>
          <p:nvPr>
            <p:ph idx="10" type="dt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8"/>
          <p:cNvSpPr txBox="1"/>
          <p:nvPr>
            <p:ph idx="11" type="ftr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8"/>
          <p:cNvSpPr txBox="1"/>
          <p:nvPr>
            <p:ph idx="12" type="sldNum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bg>
      <p:bgPr>
        <a:solidFill>
          <a:schemeClr val="dk2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9"/>
          <p:cNvSpPr txBox="1"/>
          <p:nvPr>
            <p:ph idx="10" type="dt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9"/>
          <p:cNvSpPr txBox="1"/>
          <p:nvPr>
            <p:ph idx="11" type="ftr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9"/>
          <p:cNvSpPr txBox="1"/>
          <p:nvPr>
            <p:ph idx="12" type="sldNum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带题注的内容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/>
          <p:nvPr>
            <p:ph type="title"/>
          </p:nvPr>
        </p:nvSpPr>
        <p:spPr>
          <a:xfrm>
            <a:off x="1055604" y="1905000"/>
            <a:ext cx="3596607" cy="266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icrosoft Yahei"/>
              <a:buNone/>
              <a:defRPr b="0"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0"/>
          <p:cNvSpPr txBox="1"/>
          <p:nvPr>
            <p:ph idx="1" type="body"/>
          </p:nvPr>
        </p:nvSpPr>
        <p:spPr>
          <a:xfrm>
            <a:off x="4951414" y="685800"/>
            <a:ext cx="6400800" cy="53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Char char="•"/>
              <a:defRPr sz="2400"/>
            </a:lvl1pPr>
            <a:lvl2pPr indent="-355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•"/>
              <a:defRPr sz="2000"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3302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52" name="Google Shape;52;p20"/>
          <p:cNvSpPr txBox="1"/>
          <p:nvPr>
            <p:ph idx="2" type="body"/>
          </p:nvPr>
        </p:nvSpPr>
        <p:spPr>
          <a:xfrm>
            <a:off x="1065213" y="4648200"/>
            <a:ext cx="3581399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/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53" name="Google Shape;53;p20"/>
          <p:cNvSpPr txBox="1"/>
          <p:nvPr>
            <p:ph idx="10" type="dt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0"/>
          <p:cNvSpPr txBox="1"/>
          <p:nvPr>
            <p:ph idx="11" type="ftr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0"/>
          <p:cNvSpPr txBox="1"/>
          <p:nvPr>
            <p:ph idx="12" type="sldNum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带题注的图片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1"/>
          <p:cNvSpPr/>
          <p:nvPr>
            <p:ph idx="2" type="pic"/>
          </p:nvPr>
        </p:nvSpPr>
        <p:spPr>
          <a:xfrm>
            <a:off x="4951414" y="685800"/>
            <a:ext cx="6400799" cy="5334000"/>
          </a:xfrm>
          <a:prstGeom prst="rect">
            <a:avLst/>
          </a:prstGeom>
          <a:solidFill>
            <a:schemeClr val="dk2"/>
          </a:solidFill>
          <a:ln cap="flat" cmpd="sng" w="762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lvl="2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lvl="3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lvl="4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lvl="5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58" name="Google Shape;58;p21"/>
          <p:cNvSpPr txBox="1"/>
          <p:nvPr>
            <p:ph type="title"/>
          </p:nvPr>
        </p:nvSpPr>
        <p:spPr>
          <a:xfrm>
            <a:off x="1055604" y="1905000"/>
            <a:ext cx="3596607" cy="2667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icrosoft Yahei"/>
              <a:buNone/>
              <a:defRPr b="0" i="0"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1"/>
          <p:cNvSpPr txBox="1"/>
          <p:nvPr>
            <p:ph idx="1" type="body"/>
          </p:nvPr>
        </p:nvSpPr>
        <p:spPr>
          <a:xfrm>
            <a:off x="1065213" y="4648200"/>
            <a:ext cx="3581399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/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0" name="Google Shape;60;p21"/>
          <p:cNvSpPr txBox="1"/>
          <p:nvPr>
            <p:ph idx="10" type="dt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1"/>
          <p:cNvSpPr txBox="1"/>
          <p:nvPr>
            <p:ph idx="11" type="ftr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21"/>
          <p:cNvSpPr txBox="1"/>
          <p:nvPr>
            <p:ph idx="12" type="sldNum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节标题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2"/>
          <p:cNvSpPr txBox="1"/>
          <p:nvPr>
            <p:ph type="title"/>
          </p:nvPr>
        </p:nvSpPr>
        <p:spPr>
          <a:xfrm>
            <a:off x="1059614" y="2514600"/>
            <a:ext cx="8692399" cy="281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icrosoft Yahei"/>
              <a:buNone/>
              <a:defRPr b="0" sz="48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2"/>
          <p:cNvSpPr txBox="1"/>
          <p:nvPr>
            <p:ph idx="1" type="body"/>
          </p:nvPr>
        </p:nvSpPr>
        <p:spPr>
          <a:xfrm>
            <a:off x="1065213" y="5410200"/>
            <a:ext cx="8687333" cy="6096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" name="Google Shape;66;p22"/>
          <p:cNvSpPr txBox="1"/>
          <p:nvPr>
            <p:ph idx="10" type="dt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2"/>
          <p:cNvSpPr txBox="1"/>
          <p:nvPr>
            <p:ph idx="11" type="ftr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2"/>
          <p:cNvSpPr txBox="1"/>
          <p:nvPr>
            <p:ph idx="12" type="sldNum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icrosoft Yahei"/>
              <a:buNone/>
              <a:defRPr b="0" i="0" sz="36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1" type="body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0" type="dt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3" name="Google Shape;13;p13"/>
          <p:cNvSpPr txBox="1"/>
          <p:nvPr>
            <p:ph idx="11" type="ftr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/>
        </p:txBody>
      </p:sp>
      <p:sp>
        <p:nvSpPr>
          <p:cNvPr id="14" name="Google Shape;14;p13"/>
          <p:cNvSpPr txBox="1"/>
          <p:nvPr>
            <p:ph idx="12" type="sldNum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839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0.png"/><Relationship Id="rId5" Type="http://schemas.openxmlformats.org/officeDocument/2006/relationships/image" Target="../media/image13.png"/><Relationship Id="rId6" Type="http://schemas.openxmlformats.org/officeDocument/2006/relationships/image" Target="../media/image12.png"/><Relationship Id="rId7" Type="http://schemas.openxmlformats.org/officeDocument/2006/relationships/image" Target="../media/image9.png"/><Relationship Id="rId8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drive.google.com/file/d/1JvtBDi3NPvZBaCQPGk8XDclra2I6Ugfl/view" TargetMode="External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drive.google.com/file/d/13DiIEytEBQfHinOEbW7OcAev3jnfndDh/view" TargetMode="External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iG-9T9x86xR-OgP_stbkXtR9kQI6qEUj/view" TargetMode="External"/><Relationship Id="rId4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7D9aOJnGSrQqpHJJDW-Qy-oqRwZPwrsI/view" TargetMode="External"/><Relationship Id="rId4" Type="http://schemas.openxmlformats.org/officeDocument/2006/relationships/image" Target="../media/image1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vs3-ckOJylQ535mzxBI9QxqcbNUDCF2j/view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"/>
          <p:cNvSpPr txBox="1"/>
          <p:nvPr>
            <p:ph type="ctrTitle"/>
          </p:nvPr>
        </p:nvSpPr>
        <p:spPr>
          <a:xfrm>
            <a:off x="621800" y="1340775"/>
            <a:ext cx="9216300" cy="2895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940"/>
              <a:buFont typeface="Times New Roman"/>
              <a:buNone/>
            </a:pPr>
            <a:r>
              <a:rPr lang="en-US" sz="5346">
                <a:latin typeface="Times New Roman"/>
                <a:ea typeface="Times New Roman"/>
                <a:cs typeface="Times New Roman"/>
                <a:sym typeface="Times New Roman"/>
              </a:rPr>
              <a:t>Chat System:</a:t>
            </a:r>
            <a:br>
              <a:rPr lang="en-US" sz="5346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5346">
                <a:latin typeface="Times New Roman"/>
                <a:ea typeface="Times New Roman"/>
                <a:cs typeface="Times New Roman"/>
                <a:sym typeface="Times New Roman"/>
              </a:rPr>
              <a:t>Application with </a:t>
            </a:r>
            <a:endParaRPr sz="5346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940"/>
              <a:buFont typeface="Times New Roman"/>
              <a:buNone/>
            </a:pPr>
            <a:r>
              <a:rPr lang="en-US" sz="5346">
                <a:latin typeface="Times New Roman"/>
                <a:ea typeface="Times New Roman"/>
                <a:cs typeface="Times New Roman"/>
                <a:sym typeface="Times New Roman"/>
              </a:rPr>
              <a:t>Graphic User Interface and</a:t>
            </a:r>
            <a:endParaRPr sz="5346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940"/>
              <a:buFont typeface="Times New Roman"/>
              <a:buNone/>
            </a:pPr>
            <a:r>
              <a:rPr lang="en-US" sz="5346">
                <a:latin typeface="Times New Roman"/>
                <a:ea typeface="Times New Roman"/>
                <a:cs typeface="Times New Roman"/>
                <a:sym typeface="Times New Roman"/>
              </a:rPr>
              <a:t>Online Game </a:t>
            </a:r>
            <a:endParaRPr sz="5346"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-890364" y="4725144"/>
            <a:ext cx="5328592" cy="12241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ICS Final 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Qianyu Zhu qz1086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Sihan Liu sl6964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Xiaoyan Tang xt534</a:t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7"/>
          <p:cNvSpPr txBox="1"/>
          <p:nvPr>
            <p:ph type="title"/>
          </p:nvPr>
        </p:nvSpPr>
        <p:spPr>
          <a:xfrm>
            <a:off x="7359375" y="-1"/>
            <a:ext cx="4392600" cy="1019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icrosoft Yahei"/>
              <a:buNone/>
            </a:pPr>
            <a:r>
              <a:rPr lang="en-US"/>
              <a:t>Gobang Game</a:t>
            </a:r>
            <a:endParaRPr/>
          </a:p>
        </p:txBody>
      </p:sp>
      <p:pic>
        <p:nvPicPr>
          <p:cNvPr descr="文本&#10;&#10;描述已自动生成" id="177" name="Google Shape;177;p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0212" y="4240806"/>
            <a:ext cx="3492000" cy="261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文本&#10;&#10;描述已自动生成" id="178" name="Google Shape;178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12702" y="1019198"/>
            <a:ext cx="3515616" cy="30243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表格&#10;&#10;描述已自动生成" id="179" name="Google Shape;179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552207" y="4043517"/>
            <a:ext cx="3636609" cy="2814483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7"/>
          <p:cNvSpPr txBox="1"/>
          <p:nvPr/>
        </p:nvSpPr>
        <p:spPr>
          <a:xfrm>
            <a:off x="0" y="727172"/>
            <a:ext cx="43926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Whether there are five chessmen in a line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1714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1714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1714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  <a:p>
            <a:pPr indent="-1714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81" name="Google Shape;181;p7"/>
          <p:cNvSpPr txBox="1"/>
          <p:nvPr/>
        </p:nvSpPr>
        <p:spPr>
          <a:xfrm>
            <a:off x="5097000" y="3500450"/>
            <a:ext cx="3515700" cy="6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Different situations in Gobang</a:t>
            </a:r>
            <a:endParaRPr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182" name="Google Shape;182;p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1201775"/>
            <a:ext cx="1995250" cy="3061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" y="4043526"/>
            <a:ext cx="1995250" cy="2137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086425" y="1501111"/>
            <a:ext cx="1995250" cy="24632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086425" y="4043525"/>
            <a:ext cx="1995250" cy="2137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7"/>
          <p:cNvSpPr txBox="1"/>
          <p:nvPr/>
        </p:nvSpPr>
        <p:spPr>
          <a:xfrm>
            <a:off x="5060200" y="1020525"/>
            <a:ext cx="3287700" cy="10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Initialize the chessboard and chessmen</a:t>
            </a:r>
            <a:endParaRPr>
              <a:solidFill>
                <a:schemeClr val="dk1"/>
              </a:solidFill>
            </a:endParaRPr>
          </a:p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</a:pPr>
            <a:r>
              <a:rPr lang="en-US" sz="180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Background music and click buttons</a:t>
            </a:r>
            <a:endParaRPr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8"/>
          <p:cNvSpPr txBox="1"/>
          <p:nvPr>
            <p:ph type="title"/>
          </p:nvPr>
        </p:nvSpPr>
        <p:spPr>
          <a:xfrm>
            <a:off x="909836" y="548680"/>
            <a:ext cx="3995935" cy="64807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icrosoft Yahei"/>
              <a:buNone/>
            </a:pPr>
            <a:r>
              <a:rPr lang="en-US"/>
              <a:t>Gobang Game</a:t>
            </a:r>
            <a:endParaRPr/>
          </a:p>
        </p:txBody>
      </p:sp>
      <p:pic>
        <p:nvPicPr>
          <p:cNvPr descr="文本&#10;&#10;描述已自动生成" id="192" name="Google Shape;19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74532" y="3461190"/>
            <a:ext cx="4464496" cy="318956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8"/>
          <p:cNvSpPr txBox="1"/>
          <p:nvPr/>
        </p:nvSpPr>
        <p:spPr>
          <a:xfrm>
            <a:off x="0" y="1748009"/>
            <a:ext cx="4320480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Char char="•"/>
            </a:pPr>
            <a:r>
              <a:rPr b="0" i="0" lang="en-US" sz="3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Play with Others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Char char="•"/>
            </a:pPr>
            <a:r>
              <a:rPr b="0" i="0" lang="en-US" sz="3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(is_people)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Ask for IP address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94" name="Google Shape;194;p8"/>
          <p:cNvSpPr txBox="1"/>
          <p:nvPr/>
        </p:nvSpPr>
        <p:spPr>
          <a:xfrm>
            <a:off x="0" y="4005064"/>
            <a:ext cx="5374332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Char char="•"/>
            </a:pPr>
            <a:r>
              <a:rPr b="0" i="0" lang="en-US" sz="36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Play with Computers (is_ai)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Computer decide where to put the chess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图片包含 文本&#10;&#10;描述已自动生成" id="195" name="Google Shape;195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26260" y="37609"/>
            <a:ext cx="4174883" cy="3359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b16fe1ab3b_2_16"/>
          <p:cNvSpPr txBox="1"/>
          <p:nvPr>
            <p:ph idx="3" type="body"/>
          </p:nvPr>
        </p:nvSpPr>
        <p:spPr>
          <a:xfrm>
            <a:off x="6249861" y="1905000"/>
            <a:ext cx="4416600" cy="762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b16fe1ab3b_2_16"/>
          <p:cNvSpPr txBox="1"/>
          <p:nvPr>
            <p:ph idx="4" type="body"/>
          </p:nvPr>
        </p:nvSpPr>
        <p:spPr>
          <a:xfrm>
            <a:off x="6249861" y="2743201"/>
            <a:ext cx="4416600" cy="3276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3" name="Google Shape;203;gb16fe1ab3b_2_16" title="Gobang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6850" y="263462"/>
            <a:ext cx="8631976" cy="647397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gb16fe1ab3b_2_16"/>
          <p:cNvSpPr txBox="1"/>
          <p:nvPr>
            <p:ph type="title"/>
          </p:nvPr>
        </p:nvSpPr>
        <p:spPr>
          <a:xfrm>
            <a:off x="215861" y="1257005"/>
            <a:ext cx="39960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icrosoft Yahei"/>
              <a:buNone/>
            </a:pPr>
            <a:r>
              <a:rPr lang="en-US"/>
              <a:t>Gobang Game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icrosoft Yahei"/>
              <a:buNone/>
            </a:pPr>
            <a:r>
              <a:rPr lang="en-US"/>
              <a:t>Video Demo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gb16fe1ab3b_2_27" title="KillFinal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7350" y="320700"/>
            <a:ext cx="8479350" cy="6359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gb16fe1ab3b_2_27"/>
          <p:cNvSpPr txBox="1"/>
          <p:nvPr>
            <p:ph type="title"/>
          </p:nvPr>
        </p:nvSpPr>
        <p:spPr>
          <a:xfrm>
            <a:off x="224518" y="687150"/>
            <a:ext cx="37437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icrosoft Yahei"/>
              <a:buNone/>
            </a:pPr>
            <a:r>
              <a:rPr lang="en-US"/>
              <a:t>Kill </a:t>
            </a:r>
            <a:r>
              <a:rPr lang="en-US">
                <a:latin typeface="Microsoft Yahei"/>
                <a:ea typeface="Microsoft Yahei"/>
                <a:cs typeface="Microsoft Yahei"/>
                <a:sym typeface="Microsoft Yahei"/>
              </a:rPr>
              <a:t>Final Game</a:t>
            </a:r>
            <a:endParaRPr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icrosoft Yahei"/>
              <a:buNone/>
            </a:pPr>
            <a:r>
              <a:rPr lang="en-US"/>
              <a:t>Video Demo</a:t>
            </a:r>
            <a:endParaRPr/>
          </a:p>
        </p:txBody>
      </p:sp>
      <p:sp>
        <p:nvSpPr>
          <p:cNvPr id="212" name="Google Shape;212;gb16fe1ab3b_2_27"/>
          <p:cNvSpPr txBox="1"/>
          <p:nvPr/>
        </p:nvSpPr>
        <p:spPr>
          <a:xfrm>
            <a:off x="463075" y="2304000"/>
            <a:ext cx="2794500" cy="38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icrosoft Yahei"/>
              <a:buChar char="●"/>
            </a:pPr>
            <a:r>
              <a:rPr lang="en-US" sz="21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use socket &amp; server to share grades</a:t>
            </a:r>
            <a:endParaRPr sz="21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icrosoft Yahei"/>
              <a:buChar char="●"/>
            </a:pPr>
            <a:r>
              <a:rPr lang="en-US" sz="21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handmade graph</a:t>
            </a:r>
            <a:endParaRPr sz="21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9"/>
          <p:cNvSpPr txBox="1"/>
          <p:nvPr>
            <p:ph type="title"/>
          </p:nvPr>
        </p:nvSpPr>
        <p:spPr>
          <a:xfrm>
            <a:off x="1" y="908720"/>
            <a:ext cx="12188825" cy="2520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Times New Roman"/>
              <a:buNone/>
            </a:pPr>
            <a:r>
              <a:rPr lang="en-US" sz="7200">
                <a:latin typeface="Times New Roman"/>
                <a:ea typeface="Times New Roman"/>
                <a:cs typeface="Times New Roman"/>
                <a:sym typeface="Times New Roman"/>
              </a:rPr>
              <a:t>Thank for your watching !</a:t>
            </a:r>
            <a:endParaRPr/>
          </a:p>
        </p:txBody>
      </p:sp>
      <p:sp>
        <p:nvSpPr>
          <p:cNvPr id="218" name="Google Shape;218;p9"/>
          <p:cNvSpPr txBox="1"/>
          <p:nvPr/>
        </p:nvSpPr>
        <p:spPr>
          <a:xfrm>
            <a:off x="7822604" y="4509120"/>
            <a:ext cx="3672408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Qainyu Zhu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Sihan Liu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Xiaoyan Tang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9"/>
          <p:cNvSpPr txBox="1"/>
          <p:nvPr/>
        </p:nvSpPr>
        <p:spPr>
          <a:xfrm>
            <a:off x="3358108" y="5764614"/>
            <a:ext cx="800238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               Good luck for all of you with your finals~~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/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icrosoft Yahei"/>
              <a:buNone/>
            </a:pPr>
            <a:r>
              <a:rPr lang="en-US">
                <a:latin typeface="Microsoft Yahei"/>
                <a:ea typeface="Microsoft Yahei"/>
                <a:cs typeface="Microsoft Yahei"/>
                <a:sym typeface="Microsoft Yahei"/>
              </a:rPr>
              <a:t>Presentation Agenda</a:t>
            </a:r>
            <a:endParaRPr/>
          </a:p>
        </p:txBody>
      </p:sp>
      <p:sp>
        <p:nvSpPr>
          <p:cNvPr id="92" name="Google Shape;92;p2"/>
          <p:cNvSpPr txBox="1"/>
          <p:nvPr>
            <p:ph idx="1" type="body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3837" lvl="0" marL="22383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Project Structural Introduction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3837" lvl="0" marL="22383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Verification Code Explanation and Demo</a:t>
            </a:r>
            <a:endParaRPr/>
          </a:p>
          <a:p>
            <a:pPr indent="-223838" lvl="0" marL="223838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Graphic User Interface Explanation and Demo(GUI)</a:t>
            </a:r>
            <a:endParaRPr/>
          </a:p>
          <a:p>
            <a:pPr indent="-223838" lvl="0" marL="223838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Chat System Explanation and Demo</a:t>
            </a:r>
            <a:endParaRPr/>
          </a:p>
          <a:p>
            <a:pPr indent="-223838" lvl="0" marL="223838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Char char="•"/>
            </a:pPr>
            <a:r>
              <a:rPr lang="en-US">
                <a:latin typeface="Microsoft Yahei"/>
                <a:ea typeface="Microsoft Yahei"/>
                <a:cs typeface="Microsoft Yahei"/>
                <a:sym typeface="Microsoft Yahei"/>
              </a:rPr>
              <a:t>Snake Game Explanatio</a:t>
            </a:r>
            <a:r>
              <a:rPr lang="en-US"/>
              <a:t>n and Demo</a:t>
            </a:r>
            <a:endParaRPr/>
          </a:p>
          <a:p>
            <a:pPr indent="-223838" lvl="0" marL="223838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Char char="•"/>
            </a:pPr>
            <a:r>
              <a:rPr lang="en-US"/>
              <a:t>“Kill Final” Game Explanation and Demo</a:t>
            </a:r>
            <a:endParaRPr/>
          </a:p>
          <a:p>
            <a:pPr indent="-223838" lvl="0" marL="223838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Char char="•"/>
            </a:pPr>
            <a:r>
              <a:rPr lang="en-US">
                <a:latin typeface="Microsoft Yahei"/>
                <a:ea typeface="Microsoft Yahei"/>
                <a:cs typeface="Microsoft Yahei"/>
                <a:sym typeface="Microsoft Yahei"/>
              </a:rPr>
              <a:t>Gobang Game Explanation and Demo</a:t>
            </a:r>
            <a:endParaRPr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71438" lvl="0" marL="223838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b1468c3dfd_1_0"/>
          <p:cNvSpPr txBox="1"/>
          <p:nvPr>
            <p:ph type="title"/>
          </p:nvPr>
        </p:nvSpPr>
        <p:spPr>
          <a:xfrm>
            <a:off x="1522413" y="381000"/>
            <a:ext cx="91440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Project Structural Demonstration </a:t>
            </a:r>
            <a:endParaRPr/>
          </a:p>
        </p:txBody>
      </p:sp>
      <p:sp>
        <p:nvSpPr>
          <p:cNvPr id="99" name="Google Shape;99;gb1468c3dfd_1_0"/>
          <p:cNvSpPr txBox="1"/>
          <p:nvPr>
            <p:ph idx="1" type="body"/>
          </p:nvPr>
        </p:nvSpPr>
        <p:spPr>
          <a:xfrm>
            <a:off x="2210781" y="7259867"/>
            <a:ext cx="6142109" cy="27668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None/>
            </a:pPr>
            <a:r>
              <a:rPr lang="en-US"/>
              <a:t>Verification code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None/>
            </a:pPr>
            <a:r>
              <a:rPr lang="en-US"/>
              <a:t>GUI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None/>
            </a:pPr>
            <a:r>
              <a:rPr lang="en-US"/>
              <a:t>Time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None/>
            </a:pPr>
            <a:r>
              <a:rPr lang="en-US"/>
              <a:t>Snake Game Gobang Game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None/>
            </a:pPr>
            <a:r>
              <a:rPr lang="en-US"/>
              <a:t>Connect and Chat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None/>
            </a:pPr>
            <a:r>
              <a:rPr lang="en-US"/>
              <a:t>Game Button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400"/>
              <a:buNone/>
            </a:pPr>
            <a:r>
              <a:rPr lang="en-US"/>
              <a:t>Survival final Game (双人游戏）</a:t>
            </a:r>
            <a:endParaRPr/>
          </a:p>
        </p:txBody>
      </p:sp>
      <p:grpSp>
        <p:nvGrpSpPr>
          <p:cNvPr id="100" name="Google Shape;100;gb1468c3dfd_1_0"/>
          <p:cNvGrpSpPr/>
          <p:nvPr/>
        </p:nvGrpSpPr>
        <p:grpSpPr>
          <a:xfrm>
            <a:off x="1522412" y="2118881"/>
            <a:ext cx="8125883" cy="4284001"/>
            <a:chOff x="0" y="566627"/>
            <a:chExt cx="8125883" cy="4284001"/>
          </a:xfrm>
        </p:grpSpPr>
        <p:sp>
          <p:nvSpPr>
            <p:cNvPr id="101" name="Google Shape;101;gb1468c3dfd_1_0"/>
            <p:cNvSpPr/>
            <p:nvPr/>
          </p:nvSpPr>
          <p:spPr>
            <a:xfrm>
              <a:off x="0" y="566627"/>
              <a:ext cx="8125883" cy="5850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25400">
              <a:solidFill>
                <a:srgbClr val="000E2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gb1468c3dfd_1_0"/>
            <p:cNvSpPr txBox="1"/>
            <p:nvPr/>
          </p:nvSpPr>
          <p:spPr>
            <a:xfrm>
              <a:off x="28557" y="595184"/>
              <a:ext cx="8068769" cy="5278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250" lIns="95250" spcFirstLastPara="1" rIns="95250" wrap="square" tIns="952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b="0" i="0" lang="en-US" sz="2500" u="none" cap="none" strike="noStrike">
                  <a:latin typeface="Arial"/>
                  <a:ea typeface="Arial"/>
                  <a:cs typeface="Arial"/>
                  <a:sym typeface="Arial"/>
                </a:rPr>
                <a:t>Receive the verification Code</a:t>
              </a:r>
              <a:endParaRPr/>
            </a:p>
          </p:txBody>
        </p:sp>
        <p:sp>
          <p:nvSpPr>
            <p:cNvPr id="103" name="Google Shape;103;gb1468c3dfd_1_0"/>
            <p:cNvSpPr/>
            <p:nvPr/>
          </p:nvSpPr>
          <p:spPr>
            <a:xfrm>
              <a:off x="0" y="1223628"/>
              <a:ext cx="8125883" cy="5850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25400">
              <a:solidFill>
                <a:srgbClr val="000E2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gb1468c3dfd_1_0"/>
            <p:cNvSpPr txBox="1"/>
            <p:nvPr/>
          </p:nvSpPr>
          <p:spPr>
            <a:xfrm>
              <a:off x="28557" y="1252185"/>
              <a:ext cx="8068769" cy="5278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250" lIns="95250" spcFirstLastPara="1" rIns="95250" wrap="square" tIns="952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b="0" i="0" lang="en-US" sz="2500" u="none" cap="none" strike="noStrike">
                  <a:latin typeface="Arial"/>
                  <a:ea typeface="Arial"/>
                  <a:cs typeface="Arial"/>
                  <a:sym typeface="Arial"/>
                </a:rPr>
                <a:t>Enter the GUI with Timer</a:t>
              </a:r>
              <a:endParaRPr/>
            </a:p>
          </p:txBody>
        </p:sp>
        <p:sp>
          <p:nvSpPr>
            <p:cNvPr id="105" name="Google Shape;105;gb1468c3dfd_1_0"/>
            <p:cNvSpPr/>
            <p:nvPr/>
          </p:nvSpPr>
          <p:spPr>
            <a:xfrm>
              <a:off x="0" y="1880628"/>
              <a:ext cx="8125883" cy="5850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25400">
              <a:solidFill>
                <a:srgbClr val="000E2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gb1468c3dfd_1_0"/>
            <p:cNvSpPr txBox="1"/>
            <p:nvPr/>
          </p:nvSpPr>
          <p:spPr>
            <a:xfrm>
              <a:off x="28557" y="1909185"/>
              <a:ext cx="8068769" cy="5278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250" lIns="95250" spcFirstLastPara="1" rIns="95250" wrap="square" tIns="952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b="0" i="0" lang="en-US" sz="2500" u="none" cap="none" strike="noStrike">
                  <a:latin typeface="Arial"/>
                  <a:ea typeface="Arial"/>
                  <a:cs typeface="Arial"/>
                  <a:sym typeface="Arial"/>
                </a:rPr>
                <a:t>S</a:t>
              </a:r>
              <a:r>
                <a:rPr b="0" i="0" lang="en-US" sz="2500" u="none" cap="none" strike="noStrike">
                  <a:latin typeface="Arial"/>
                  <a:ea typeface="Arial"/>
                  <a:cs typeface="Arial"/>
                  <a:sym typeface="Arial"/>
                </a:rPr>
                <a:t>nake Game (Stand-alone Game)</a:t>
              </a:r>
              <a:endParaRPr/>
            </a:p>
          </p:txBody>
        </p:sp>
        <p:sp>
          <p:nvSpPr>
            <p:cNvPr id="107" name="Google Shape;107;gb1468c3dfd_1_0"/>
            <p:cNvSpPr/>
            <p:nvPr/>
          </p:nvSpPr>
          <p:spPr>
            <a:xfrm>
              <a:off x="0" y="2537628"/>
              <a:ext cx="8125883" cy="5850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25400">
              <a:solidFill>
                <a:srgbClr val="000E2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gb1468c3dfd_1_0"/>
            <p:cNvSpPr txBox="1"/>
            <p:nvPr/>
          </p:nvSpPr>
          <p:spPr>
            <a:xfrm>
              <a:off x="28557" y="2566185"/>
              <a:ext cx="8068769" cy="5278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250" lIns="95250" spcFirstLastPara="1" rIns="95250" wrap="square" tIns="952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b="0" i="0" lang="en-US" sz="2500" u="none" cap="none" strike="noStrike">
                  <a:latin typeface="Arial"/>
                  <a:ea typeface="Arial"/>
                  <a:cs typeface="Arial"/>
                  <a:sym typeface="Arial"/>
                </a:rPr>
                <a:t>Gobang Game (Play with computer or paly with others)</a:t>
              </a:r>
              <a:endParaRPr/>
            </a:p>
          </p:txBody>
        </p:sp>
        <p:sp>
          <p:nvSpPr>
            <p:cNvPr id="109" name="Google Shape;109;gb1468c3dfd_1_0"/>
            <p:cNvSpPr/>
            <p:nvPr/>
          </p:nvSpPr>
          <p:spPr>
            <a:xfrm>
              <a:off x="0" y="3194628"/>
              <a:ext cx="8125883" cy="5850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25400">
              <a:solidFill>
                <a:srgbClr val="000E2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gb1468c3dfd_1_0"/>
            <p:cNvSpPr txBox="1"/>
            <p:nvPr/>
          </p:nvSpPr>
          <p:spPr>
            <a:xfrm>
              <a:off x="28557" y="3223185"/>
              <a:ext cx="8068769" cy="5278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250" lIns="95250" spcFirstLastPara="1" rIns="95250" wrap="square" tIns="952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b="0" i="0" lang="en-US" sz="2500" u="none" cap="none" strike="noStrike">
                  <a:latin typeface="Arial"/>
                  <a:ea typeface="Arial"/>
                  <a:cs typeface="Arial"/>
                  <a:sym typeface="Arial"/>
                </a:rPr>
                <a:t>Connect and Chat</a:t>
              </a:r>
              <a:endParaRPr/>
            </a:p>
          </p:txBody>
        </p:sp>
        <p:sp>
          <p:nvSpPr>
            <p:cNvPr id="111" name="Google Shape;111;gb1468c3dfd_1_0"/>
            <p:cNvSpPr/>
            <p:nvPr/>
          </p:nvSpPr>
          <p:spPr>
            <a:xfrm>
              <a:off x="0" y="3851628"/>
              <a:ext cx="8125883" cy="5850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25400">
              <a:solidFill>
                <a:srgbClr val="000E2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gb1468c3dfd_1_0"/>
            <p:cNvSpPr txBox="1"/>
            <p:nvPr/>
          </p:nvSpPr>
          <p:spPr>
            <a:xfrm>
              <a:off x="28557" y="3880185"/>
              <a:ext cx="8068769" cy="5278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5250" lIns="95250" spcFirstLastPara="1" rIns="95250" wrap="square" tIns="952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b="0" i="0" lang="en-US" sz="2500" u="none" cap="none" strike="noStrike">
                  <a:latin typeface="Arial"/>
                  <a:ea typeface="Arial"/>
                  <a:cs typeface="Arial"/>
                  <a:sym typeface="Arial"/>
                </a:rPr>
                <a:t>Kill Final Game (Dual Game)</a:t>
              </a:r>
              <a:endParaRPr/>
            </a:p>
          </p:txBody>
        </p:sp>
        <p:sp>
          <p:nvSpPr>
            <p:cNvPr id="113" name="Google Shape;113;gb1468c3dfd_1_0"/>
            <p:cNvSpPr/>
            <p:nvPr/>
          </p:nvSpPr>
          <p:spPr>
            <a:xfrm>
              <a:off x="0" y="4436628"/>
              <a:ext cx="8125883" cy="41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gb1468c3dfd_1_0"/>
            <p:cNvSpPr txBox="1"/>
            <p:nvPr/>
          </p:nvSpPr>
          <p:spPr>
            <a:xfrm>
              <a:off x="0" y="4436628"/>
              <a:ext cx="8125883" cy="41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1750" lIns="257975" spcFirstLastPara="1" rIns="177800" wrap="square" tIns="31750">
              <a:noAutofit/>
            </a:bodyPr>
            <a:lstStyle/>
            <a:p>
              <a:pPr indent="-101600" lvl="1" marL="22860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t/>
              </a:r>
              <a:endPara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" name="Google Shape;115;gb1468c3dfd_1_0"/>
          <p:cNvSpPr/>
          <p:nvPr/>
        </p:nvSpPr>
        <p:spPr>
          <a:xfrm>
            <a:off x="606176" y="2342507"/>
            <a:ext cx="801384" cy="893852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accent1"/>
          </a:solidFill>
          <a:ln cap="flat" cmpd="sng" w="25400">
            <a:solidFill>
              <a:srgbClr val="3E8F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gb1468c3dfd_1_0"/>
          <p:cNvSpPr/>
          <p:nvPr/>
        </p:nvSpPr>
        <p:spPr>
          <a:xfrm>
            <a:off x="616451" y="3113073"/>
            <a:ext cx="801384" cy="893852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accent1"/>
          </a:solidFill>
          <a:ln cap="flat" cmpd="sng" w="25400">
            <a:solidFill>
              <a:srgbClr val="3E8F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gb1468c3dfd_1_0"/>
          <p:cNvSpPr/>
          <p:nvPr/>
        </p:nvSpPr>
        <p:spPr>
          <a:xfrm>
            <a:off x="626726" y="3883639"/>
            <a:ext cx="801384" cy="893852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accent1"/>
          </a:solidFill>
          <a:ln cap="flat" cmpd="sng" w="25400">
            <a:solidFill>
              <a:srgbClr val="3E8F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gb1468c3dfd_1_0"/>
          <p:cNvSpPr/>
          <p:nvPr/>
        </p:nvSpPr>
        <p:spPr>
          <a:xfrm>
            <a:off x="678098" y="4654205"/>
            <a:ext cx="801384" cy="893852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accent1"/>
          </a:solidFill>
          <a:ln cap="flat" cmpd="sng" w="25400">
            <a:solidFill>
              <a:srgbClr val="3E8F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gb1468c3dfd_1_0"/>
          <p:cNvSpPr/>
          <p:nvPr/>
        </p:nvSpPr>
        <p:spPr>
          <a:xfrm>
            <a:off x="710755" y="5393956"/>
            <a:ext cx="801384" cy="893852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accent1"/>
          </a:solidFill>
          <a:ln cap="flat" cmpd="sng" w="25400">
            <a:solidFill>
              <a:srgbClr val="3E8F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b17222caaa_1_0"/>
          <p:cNvSpPr txBox="1"/>
          <p:nvPr>
            <p:ph type="title"/>
          </p:nvPr>
        </p:nvSpPr>
        <p:spPr>
          <a:xfrm>
            <a:off x="91123" y="2278050"/>
            <a:ext cx="2677800" cy="13716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</a:t>
            </a:r>
            <a:r>
              <a:rPr lang="en-US"/>
              <a:t>erification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Demo</a:t>
            </a:r>
            <a:endParaRPr/>
          </a:p>
        </p:txBody>
      </p:sp>
      <p:sp>
        <p:nvSpPr>
          <p:cNvPr id="126" name="Google Shape;126;gb17222caaa_1_0"/>
          <p:cNvSpPr txBox="1"/>
          <p:nvPr>
            <p:ph idx="2" type="body"/>
          </p:nvPr>
        </p:nvSpPr>
        <p:spPr>
          <a:xfrm>
            <a:off x="6229183" y="1905001"/>
            <a:ext cx="44196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gb17222caaa_1_0" title="password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8323" y="143375"/>
            <a:ext cx="8761625" cy="65712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b16fe1ab3b_2_42"/>
          <p:cNvSpPr txBox="1"/>
          <p:nvPr>
            <p:ph type="title"/>
          </p:nvPr>
        </p:nvSpPr>
        <p:spPr>
          <a:xfrm>
            <a:off x="1522413" y="381000"/>
            <a:ext cx="9144000" cy="13716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b16fe1ab3b_2_42"/>
          <p:cNvSpPr txBox="1"/>
          <p:nvPr>
            <p:ph idx="1" type="body"/>
          </p:nvPr>
        </p:nvSpPr>
        <p:spPr>
          <a:xfrm>
            <a:off x="406275" y="5396925"/>
            <a:ext cx="5014500" cy="105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-US"/>
              <a:t>python email              verify</a:t>
            </a:r>
            <a:endParaRPr/>
          </a:p>
        </p:txBody>
      </p:sp>
      <p:sp>
        <p:nvSpPr>
          <p:cNvPr id="135" name="Google Shape;135;gb16fe1ab3b_2_42"/>
          <p:cNvSpPr txBox="1"/>
          <p:nvPr>
            <p:ph idx="2" type="body"/>
          </p:nvPr>
        </p:nvSpPr>
        <p:spPr>
          <a:xfrm>
            <a:off x="6229183" y="1905001"/>
            <a:ext cx="44196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gb16fe1ab3b_2_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025" y="196450"/>
            <a:ext cx="9084899" cy="4746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gb16fe1ab3b_2_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0450" y="899938"/>
            <a:ext cx="6737051" cy="564782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gb16fe1ab3b_2_42"/>
          <p:cNvSpPr/>
          <p:nvPr/>
        </p:nvSpPr>
        <p:spPr>
          <a:xfrm>
            <a:off x="849400" y="4635825"/>
            <a:ext cx="397500" cy="7611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gb16fe1ab3b_2_42"/>
          <p:cNvSpPr/>
          <p:nvPr/>
        </p:nvSpPr>
        <p:spPr>
          <a:xfrm rot="5400000">
            <a:off x="4841475" y="5440500"/>
            <a:ext cx="397500" cy="7611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"/>
          <p:cNvSpPr txBox="1"/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icrosoft Yahei"/>
              <a:buNone/>
            </a:pPr>
            <a:r>
              <a:rPr lang="en-US"/>
              <a:t>GUI</a:t>
            </a:r>
            <a:endParaRPr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45" name="Google Shape;145;p3"/>
          <p:cNvSpPr txBox="1"/>
          <p:nvPr>
            <p:ph idx="1" type="body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71438" lvl="0" marL="22383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46" name="Google Shape;146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273" y="1912763"/>
            <a:ext cx="3954425" cy="3175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7176" y="790950"/>
            <a:ext cx="6212025" cy="541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b16fe1ab3b_1_2"/>
          <p:cNvSpPr txBox="1"/>
          <p:nvPr>
            <p:ph type="title"/>
          </p:nvPr>
        </p:nvSpPr>
        <p:spPr>
          <a:xfrm>
            <a:off x="1522413" y="381000"/>
            <a:ext cx="91440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icrosoft Yahei"/>
              <a:buNone/>
            </a:pPr>
            <a:r>
              <a:rPr lang="en-US"/>
              <a:t>GUI</a:t>
            </a:r>
            <a:endParaRPr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53" name="Google Shape;153;gb16fe1ab3b_1_2"/>
          <p:cNvSpPr txBox="1"/>
          <p:nvPr>
            <p:ph idx="1" type="body"/>
          </p:nvPr>
        </p:nvSpPr>
        <p:spPr>
          <a:xfrm>
            <a:off x="1522413" y="1904999"/>
            <a:ext cx="9134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71437" lvl="0" marL="223837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154" name="Google Shape;154;gb16fe1ab3b_1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5725" y="2586049"/>
            <a:ext cx="297180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gb16fe1ab3b_1_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8499" y="246271"/>
            <a:ext cx="5235950" cy="636547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b16fe1ab3b_1_2"/>
          <p:cNvSpPr txBox="1"/>
          <p:nvPr/>
        </p:nvSpPr>
        <p:spPr>
          <a:xfrm>
            <a:off x="458300" y="3429000"/>
            <a:ext cx="4810200" cy="24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icrosoft Yahei"/>
              <a:buChar char="●"/>
            </a:pPr>
            <a:r>
              <a:rPr b="1" lang="en-US" sz="21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 box to display </a:t>
            </a:r>
            <a:r>
              <a:rPr b="1" lang="en-US" sz="21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messages</a:t>
            </a:r>
            <a:endParaRPr b="1" sz="21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icrosoft Yahei"/>
              <a:buChar char="●"/>
            </a:pPr>
            <a:r>
              <a:rPr b="1" lang="en-US" sz="21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An entry box to send messages</a:t>
            </a:r>
            <a:endParaRPr b="1" sz="21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icrosoft Yahei"/>
              <a:buChar char="●"/>
            </a:pPr>
            <a:r>
              <a:rPr b="1" lang="en-US" sz="21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some buttons:</a:t>
            </a:r>
            <a:endParaRPr b="1" sz="21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icrosoft Yahei"/>
              <a:buChar char="○"/>
            </a:pPr>
            <a:r>
              <a:rPr b="1" lang="en-US" sz="21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games</a:t>
            </a:r>
            <a:endParaRPr b="1" sz="21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icrosoft Yahei"/>
              <a:buChar char="○"/>
            </a:pPr>
            <a:r>
              <a:rPr b="1" lang="en-US" sz="21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quit</a:t>
            </a:r>
            <a:endParaRPr b="1" sz="21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Microsoft Yahei"/>
              <a:buChar char="○"/>
            </a:pPr>
            <a:r>
              <a:rPr b="1" lang="en-US" sz="21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time</a:t>
            </a:r>
            <a:endParaRPr b="1" sz="210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b16fe1ab3b_2_34"/>
          <p:cNvSpPr txBox="1"/>
          <p:nvPr>
            <p:ph type="title"/>
          </p:nvPr>
        </p:nvSpPr>
        <p:spPr>
          <a:xfrm>
            <a:off x="1522413" y="381000"/>
            <a:ext cx="9144000" cy="13716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b16fe1ab3b_2_34"/>
          <p:cNvSpPr txBox="1"/>
          <p:nvPr>
            <p:ph idx="1" type="body"/>
          </p:nvPr>
        </p:nvSpPr>
        <p:spPr>
          <a:xfrm>
            <a:off x="1522413" y="1904999"/>
            <a:ext cx="9134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gb16fe1ab3b_2_34" title="quit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677373"/>
            <a:ext cx="12188825" cy="55032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5"/>
          <p:cNvSpPr txBox="1"/>
          <p:nvPr>
            <p:ph type="title"/>
          </p:nvPr>
        </p:nvSpPr>
        <p:spPr>
          <a:xfrm>
            <a:off x="454625" y="1190750"/>
            <a:ext cx="31665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icrosoft Yahei"/>
              <a:buNone/>
            </a:pPr>
            <a:r>
              <a:rPr lang="en-US"/>
              <a:t>Snake Game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icrosoft Yahei"/>
              <a:buNone/>
            </a:pPr>
            <a:r>
              <a:rPr lang="en-US"/>
              <a:t>Video Demo</a:t>
            </a:r>
            <a:endParaRPr/>
          </a:p>
        </p:txBody>
      </p:sp>
      <p:sp>
        <p:nvSpPr>
          <p:cNvPr id="170" name="Google Shape;170;p5"/>
          <p:cNvSpPr txBox="1"/>
          <p:nvPr>
            <p:ph idx="1" type="body"/>
          </p:nvPr>
        </p:nvSpPr>
        <p:spPr>
          <a:xfrm>
            <a:off x="647823" y="2002800"/>
            <a:ext cx="2780100" cy="28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/>
              <a:t>movement with .turtle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/>
              <a:t>extend body length using list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/>
              <a:t>changing color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/>
              <a:t>update score</a:t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/>
              <a:t>background music</a:t>
            </a:r>
            <a:endParaRPr/>
          </a:p>
        </p:txBody>
      </p:sp>
      <p:pic>
        <p:nvPicPr>
          <p:cNvPr id="171" name="Google Shape;171;p5" title="Snakegame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82324" y="462250"/>
            <a:ext cx="7911350" cy="593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数字蓝色隧道 16x9">
  <a:themeElements>
    <a:clrScheme name="Digital Blue Tunnel">
      <a:dk1>
        <a:srgbClr val="000000"/>
      </a:dk1>
      <a:lt1>
        <a:srgbClr val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主题">
  <a:themeElements>
    <a:clrScheme name="Digital Blue Tunnel">
      <a:dk1>
        <a:srgbClr val="000000"/>
      </a:dk1>
      <a:lt1>
        <a:srgbClr val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2020-12-14T14:00:38Z</dcterms:created>
  <dc:creator>txy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